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0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4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6090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83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06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252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73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9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7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41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43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88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347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756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7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1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29C0C-D832-4370-A1FD-AA037F22DBD0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260CD15-4032-4609-9B6A-A8A3A6A90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1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</p:sldLayoutIdLst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4557" y="270934"/>
            <a:ext cx="9244061" cy="2735502"/>
          </a:xfrm>
        </p:spPr>
        <p:txBody>
          <a:bodyPr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Oferta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Liceului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Tehnologic</a:t>
            </a:r>
            <a:r>
              <a:rPr lang="en-US" sz="4800" dirty="0">
                <a:solidFill>
                  <a:schemeClr val="tx1"/>
                </a:solidFill>
              </a:rPr>
              <a:t> M</a:t>
            </a:r>
            <a:r>
              <a:rPr lang="ro-RO" sz="4800" dirty="0">
                <a:solidFill>
                  <a:schemeClr val="tx1"/>
                </a:solidFill>
              </a:rPr>
              <a:t>ârșa pentru învățământul profesional de stat</a:t>
            </a:r>
            <a:endParaRPr lang="en-US" sz="48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311" y="3394364"/>
            <a:ext cx="5861295" cy="3020291"/>
          </a:xfrm>
          <a:prstGeom prst="rect">
            <a:avLst/>
          </a:prstGeom>
        </p:spPr>
      </p:pic>
      <p:pic>
        <p:nvPicPr>
          <p:cNvPr id="3" name="Background Music for Presentation Videos">
            <a:hlinkClick r:id="" action="ppaction://media"/>
            <a:extLst>
              <a:ext uri="{FF2B5EF4-FFF2-40B4-BE49-F238E27FC236}">
                <a16:creationId xmlns:a16="http://schemas.microsoft.com/office/drawing/2014/main" id="{5EFE1275-A516-4C5E-948F-3F9A8A26F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1887" y="132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88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598"/>
            <a:ext cx="8868448" cy="5846619"/>
          </a:xfrm>
        </p:spPr>
        <p:txBody>
          <a:bodyPr>
            <a:normAutofit/>
          </a:bodyPr>
          <a:lstStyle/>
          <a:p>
            <a:r>
              <a:rPr lang="ro-RO" sz="5400" dirty="0">
                <a:solidFill>
                  <a:schemeClr val="tx1"/>
                </a:solidFill>
              </a:rPr>
              <a:t>Alege profilul:</a:t>
            </a:r>
            <a:br>
              <a:rPr lang="ro-RO" dirty="0">
                <a:solidFill>
                  <a:schemeClr val="tx1"/>
                </a:solidFill>
              </a:rPr>
            </a:br>
            <a:r>
              <a:rPr lang="ro-RO" sz="4000" dirty="0">
                <a:solidFill>
                  <a:schemeClr val="tx1"/>
                </a:solidFill>
              </a:rPr>
              <a:t> - </a:t>
            </a:r>
            <a:r>
              <a:rPr lang="ro-RO" sz="4000" i="1" dirty="0">
                <a:solidFill>
                  <a:schemeClr val="accent1">
                    <a:lumMod val="75000"/>
                  </a:schemeClr>
                </a:solidFill>
              </a:rPr>
              <a:t>Ospătar</a:t>
            </a:r>
            <a:r>
              <a:rPr lang="ro-RO" sz="4000" dirty="0">
                <a:solidFill>
                  <a:schemeClr val="tx1"/>
                </a:solidFill>
              </a:rPr>
              <a:t> (chelner), vânzător în unități de alimentație (cod 599) și vei promova turismul în zona Țara Oltului.</a:t>
            </a:r>
            <a:br>
              <a:rPr lang="ro-RO" sz="4000" dirty="0">
                <a:solidFill>
                  <a:schemeClr val="tx1"/>
                </a:solidFill>
              </a:rPr>
            </a:br>
            <a:r>
              <a:rPr lang="ro-RO" sz="4000" dirty="0">
                <a:solidFill>
                  <a:schemeClr val="tx1"/>
                </a:solidFill>
              </a:rPr>
              <a:t> - </a:t>
            </a:r>
            <a:r>
              <a:rPr lang="ro-RO" sz="4000" i="1" dirty="0">
                <a:solidFill>
                  <a:schemeClr val="accent1">
                    <a:lumMod val="75000"/>
                  </a:schemeClr>
                </a:solidFill>
              </a:rPr>
              <a:t>Mecanic auto </a:t>
            </a:r>
            <a:r>
              <a:rPr lang="ro-RO" sz="4000" dirty="0">
                <a:solidFill>
                  <a:schemeClr val="tx1"/>
                </a:solidFill>
              </a:rPr>
              <a:t>(cod 527) – dobandirea de competențe profesionale în service-uri autorizate.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5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9138" y="351670"/>
            <a:ext cx="8579043" cy="6007566"/>
          </a:xfrm>
        </p:spPr>
        <p:txBody>
          <a:bodyPr>
            <a:normAutofit/>
          </a:bodyPr>
          <a:lstStyle/>
          <a:p>
            <a:pPr algn="ctr"/>
            <a:r>
              <a:rPr lang="ro-RO" sz="2000" i="1" dirty="0">
                <a:solidFill>
                  <a:schemeClr val="tx1"/>
                </a:solidFill>
              </a:rPr>
              <a:t>Avantajele alegerii școlii noastre:</a:t>
            </a:r>
          </a:p>
          <a:p>
            <a:pPr algn="ctr"/>
            <a:r>
              <a:rPr lang="ro-RO" sz="2000" b="1" i="1" dirty="0">
                <a:solidFill>
                  <a:schemeClr val="tx1"/>
                </a:solidFill>
              </a:rPr>
              <a:t>CERTIFICATUL DE CALIFICARE PROFESIONALĂ NIVEL 3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ro-RO" sz="2000" i="1" dirty="0">
                <a:solidFill>
                  <a:schemeClr val="tx1"/>
                </a:solidFill>
              </a:rPr>
              <a:t>Învățământul profesional de stat cu durata de 3 ani, are următoarele </a:t>
            </a:r>
            <a:r>
              <a:rPr lang="ro-RO" sz="2000" b="1" i="1" u="sng" dirty="0">
                <a:solidFill>
                  <a:schemeClr val="tx1"/>
                </a:solidFill>
              </a:rPr>
              <a:t>obiective:</a:t>
            </a:r>
            <a:endParaRPr lang="en-US" sz="2000" dirty="0">
              <a:solidFill>
                <a:schemeClr val="tx1"/>
              </a:solidFill>
            </a:endParaRPr>
          </a:p>
          <a:p>
            <a:pPr marL="285750" lvl="0" indent="-285750" algn="ctr">
              <a:buFont typeface="Wingdings" panose="05000000000000000000" pitchFamily="2" charset="2"/>
              <a:buChar char="§"/>
            </a:pPr>
            <a:r>
              <a:rPr lang="ro-RO" sz="2000" dirty="0">
                <a:solidFill>
                  <a:schemeClr val="tx1"/>
                </a:solidFill>
              </a:rPr>
              <a:t> dezvoltarea competențelor profesionale ale elevilor, specifice unei calificări profesionale de nivel 3 al Cadrului național al calificărilor corespunzător nivelului de referință 3 al Cadrului european al calificărilor;</a:t>
            </a:r>
            <a:endParaRPr lang="en-US" sz="2000" dirty="0">
              <a:solidFill>
                <a:schemeClr val="tx1"/>
              </a:solidFill>
            </a:endParaRPr>
          </a:p>
          <a:p>
            <a:pPr marL="285750" lvl="0" indent="-285750" algn="ctr">
              <a:buFont typeface="Wingdings" panose="05000000000000000000" pitchFamily="2" charset="2"/>
              <a:buChar char="§"/>
            </a:pPr>
            <a:r>
              <a:rPr lang="ro-RO" sz="2000" dirty="0">
                <a:solidFill>
                  <a:schemeClr val="tx1"/>
                </a:solidFill>
              </a:rPr>
              <a:t>dezvoltarea competențelor profesionale ale elevilor preponderent în cadrul stagiilor de pregătire practică organizate la operatori economici.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ro-RO" sz="2000" i="1" dirty="0">
                <a:solidFill>
                  <a:schemeClr val="tx1"/>
                </a:solidFill>
              </a:rPr>
              <a:t>Durata școlarizării:</a:t>
            </a:r>
            <a:r>
              <a:rPr lang="ro-RO" sz="2000" b="1" dirty="0">
                <a:solidFill>
                  <a:schemeClr val="tx1"/>
                </a:solidFill>
              </a:rPr>
              <a:t> 3 ani </a:t>
            </a:r>
            <a:r>
              <a:rPr lang="ro-RO" sz="2000" dirty="0">
                <a:solidFill>
                  <a:schemeClr val="tx1"/>
                </a:solidFill>
              </a:rPr>
              <a:t>- învățământ cu frecvență, cursuri de zi, finalizată prin examen de certificare a competențelor profesionale pentru obținerea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ro-RO" sz="2000" dirty="0">
                <a:solidFill>
                  <a:schemeClr val="tx1"/>
                </a:solidFill>
              </a:rPr>
              <a:t>"Bursa Profesională" 200 lei/ lună</a:t>
            </a:r>
          </a:p>
          <a:p>
            <a:pPr algn="ctr"/>
            <a:r>
              <a:rPr lang="ro-RO" sz="2000" dirty="0">
                <a:solidFill>
                  <a:schemeClr val="tx1"/>
                </a:solidFill>
              </a:rPr>
              <a:t>Transport gratuit cu microbuzul școlar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3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702193" cy="1579418"/>
          </a:xfrm>
        </p:spPr>
        <p:txBody>
          <a:bodyPr>
            <a:normAutofit fontScale="90000"/>
          </a:bodyPr>
          <a:lstStyle/>
          <a:p>
            <a:r>
              <a:rPr lang="ro-RO" dirty="0">
                <a:solidFill>
                  <a:schemeClr val="tx1"/>
                </a:solidFill>
              </a:rPr>
              <a:t>Stagiile de practică se vor efectua la pensiunile, restaurantele și unitățile de alimentație publică din zonă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4909" y="2407584"/>
            <a:ext cx="3075709" cy="856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2000"/>
              </a:lnSpc>
            </a:pPr>
            <a:r>
              <a:rPr lang="ro-RO" i="1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Palatul Brukenthal - colțul de paradis de la poalele Munților Făgăraș</a:t>
            </a:r>
            <a:endParaRPr lang="en-US" sz="24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6" y="3482923"/>
            <a:ext cx="3796377" cy="25004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54391" y="2365754"/>
            <a:ext cx="4040165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o-RO" i="1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</a:rPr>
              <a:t>Poiana Neamțului este punctul de unde pornesc cele mai multe trasee montane turistice prin Munții Făgăraș.</a:t>
            </a:r>
            <a:endParaRPr lang="en-US" sz="24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622" y="3430034"/>
            <a:ext cx="3614923" cy="2458148"/>
          </a:xfrm>
          <a:prstGeom prst="rect">
            <a:avLst/>
          </a:prstGeom>
        </p:spPr>
      </p:pic>
      <p:sp>
        <p:nvSpPr>
          <p:cNvPr id="8" name="Shape 24"/>
          <p:cNvSpPr txBox="1"/>
          <p:nvPr/>
        </p:nvSpPr>
        <p:spPr>
          <a:xfrm>
            <a:off x="8817820" y="2562347"/>
            <a:ext cx="2875416" cy="54724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o-RO" b="0" i="1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</a:rPr>
              <a:t>Pensiunea Ferma Brândușa</a:t>
            </a:r>
            <a:endParaRPr lang="en-US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1826" y="3482922"/>
            <a:ext cx="4202186" cy="240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2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27430" cy="2022764"/>
          </a:xfrm>
        </p:spPr>
        <p:txBody>
          <a:bodyPr/>
          <a:lstStyle/>
          <a:p>
            <a:pPr algn="ctr"/>
            <a:r>
              <a:rPr lang="ro-RO" dirty="0">
                <a:solidFill>
                  <a:schemeClr val="tx1"/>
                </a:solidFill>
              </a:rPr>
              <a:t>Stagii de practică efectuate în service-uri autorizate!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service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3" r="11133"/>
          <a:stretch>
            <a:fillRect/>
          </a:stretch>
        </p:blipFill>
        <p:spPr bwMode="auto">
          <a:xfrm>
            <a:off x="677334" y="3172691"/>
            <a:ext cx="4524710" cy="290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 descr="Atelier"/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8" r="12468"/>
          <a:stretch>
            <a:fillRect/>
          </a:stretch>
        </p:blipFill>
        <p:spPr bwMode="auto">
          <a:xfrm>
            <a:off x="6842558" y="3172691"/>
            <a:ext cx="4407333" cy="29094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in">
                <a:solidFill>
                  <a:srgbClr val="3366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49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694218"/>
          </a:xfrm>
        </p:spPr>
        <p:txBody>
          <a:bodyPr/>
          <a:lstStyle/>
          <a:p>
            <a:r>
              <a:rPr lang="ro-RO" b="1" dirty="0">
                <a:solidFill>
                  <a:schemeClr val="tx1"/>
                </a:solidFill>
              </a:rPr>
              <a:t>Alătură-te echipei noastre de elevi și profesori și participă cu noi la diverse activități!</a:t>
            </a:r>
            <a:br>
              <a:rPr lang="en-US" b="1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hape 36"/>
          <p:cNvSpPr txBox="1"/>
          <p:nvPr/>
        </p:nvSpPr>
        <p:spPr>
          <a:xfrm>
            <a:off x="393700" y="2457307"/>
            <a:ext cx="2565400" cy="225425"/>
          </a:xfrm>
          <a:prstGeom prst="rect">
            <a:avLst/>
          </a:prstGeom>
          <a:noFill/>
        </p:spPr>
        <p:txBody>
          <a:bodyPr wrap="none" lIns="0" tIns="0" rIns="0" bIns="0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o-RO" sz="1300" b="1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Activități de protecția mediului</a:t>
            </a:r>
            <a:endParaRPr lang="en-US" sz="1300" b="1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52" y="2983923"/>
            <a:ext cx="3867150" cy="2552700"/>
          </a:xfrm>
          <a:prstGeom prst="rect">
            <a:avLst/>
          </a:prstGeom>
        </p:spPr>
      </p:pic>
      <p:sp>
        <p:nvSpPr>
          <p:cNvPr id="7" name="Shape 30"/>
          <p:cNvSpPr txBox="1"/>
          <p:nvPr/>
        </p:nvSpPr>
        <p:spPr>
          <a:xfrm>
            <a:off x="4363027" y="2457306"/>
            <a:ext cx="3854450" cy="2254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Activități de consiliere cu diverși specialiști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902" y="3088698"/>
            <a:ext cx="42195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8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0"/>
          <p:cNvSpPr txBox="1"/>
          <p:nvPr/>
        </p:nvSpPr>
        <p:spPr>
          <a:xfrm>
            <a:off x="1172093" y="848390"/>
            <a:ext cx="3747135" cy="1409901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Întâlniri, dezbateri cu părinții privind îmbunătățirea calității activității didactice, alături de invitați speciali, reprezentanți ai instituțiilor partenere din sistemul educational!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  <a:p>
            <a:pPr marL="0" marR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550" b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rPr>
              <a:t>r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78" y="2105690"/>
            <a:ext cx="4019550" cy="2809875"/>
          </a:xfrm>
          <a:prstGeom prst="rect">
            <a:avLst/>
          </a:prstGeom>
        </p:spPr>
      </p:pic>
      <p:sp>
        <p:nvSpPr>
          <p:cNvPr id="6" name="Shape 28"/>
          <p:cNvSpPr txBox="1"/>
          <p:nvPr/>
        </p:nvSpPr>
        <p:spPr>
          <a:xfrm>
            <a:off x="7319529" y="310040"/>
            <a:ext cx="3092450" cy="77597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r">
              <a:lnSpc>
                <a:spcPct val="12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Campania Socială - Săptămâna Legumelor și Fructelor Donate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529" y="848390"/>
            <a:ext cx="4155498" cy="2514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9229" y="3637047"/>
            <a:ext cx="48006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9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8"/>
          <p:cNvSpPr txBox="1"/>
          <p:nvPr/>
        </p:nvSpPr>
        <p:spPr>
          <a:xfrm>
            <a:off x="988001" y="545566"/>
            <a:ext cx="3092450" cy="77597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ctr">
              <a:lnSpc>
                <a:spcPct val="12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Excursii și diverse proiecte extrașcolare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28" y="1217468"/>
            <a:ext cx="4810125" cy="3619500"/>
          </a:xfrm>
          <a:prstGeom prst="rect">
            <a:avLst/>
          </a:prstGeom>
        </p:spPr>
      </p:pic>
      <p:sp>
        <p:nvSpPr>
          <p:cNvPr id="7" name="Shape 28"/>
          <p:cNvSpPr txBox="1"/>
          <p:nvPr/>
        </p:nvSpPr>
        <p:spPr>
          <a:xfrm>
            <a:off x="821747" y="5006730"/>
            <a:ext cx="3092450" cy="38268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ctr">
              <a:lnSpc>
                <a:spcPct val="12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Orașul Unirii – Alba Iulia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476" y="1036493"/>
            <a:ext cx="2905125" cy="3800475"/>
          </a:xfrm>
          <a:prstGeom prst="rect">
            <a:avLst/>
          </a:prstGeom>
        </p:spPr>
      </p:pic>
      <p:sp>
        <p:nvSpPr>
          <p:cNvPr id="11" name="Shape 28"/>
          <p:cNvSpPr txBox="1"/>
          <p:nvPr/>
        </p:nvSpPr>
        <p:spPr>
          <a:xfrm>
            <a:off x="6312476" y="5172984"/>
            <a:ext cx="3092450" cy="38268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ctr">
              <a:lnSpc>
                <a:spcPct val="12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3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Maramureșul istoric</a:t>
            </a:r>
            <a:endParaRPr lang="en-US" sz="13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12" name="Shape 28"/>
          <p:cNvSpPr txBox="1"/>
          <p:nvPr/>
        </p:nvSpPr>
        <p:spPr>
          <a:xfrm>
            <a:off x="213589" y="5725434"/>
            <a:ext cx="8833430" cy="61821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marL="0" marR="0" algn="ctr">
              <a:lnSpc>
                <a:spcPct val="12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Vizitează pagina de Facebook a Liceului Tehnologic Mârșa și vei afla despre activitățile noastre!</a:t>
            </a:r>
            <a:endParaRPr lang="en-US" sz="2000" b="1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86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339502" cy="353290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Continuarea</a:t>
            </a:r>
            <a:r>
              <a:rPr lang="en-US" b="1" i="1" dirty="0">
                <a:solidFill>
                  <a:schemeClr val="tx1"/>
                </a:solidFill>
              </a:rPr>
              <a:t> </a:t>
            </a:r>
            <a:r>
              <a:rPr lang="en-US" b="1" i="1" dirty="0" err="1">
                <a:solidFill>
                  <a:schemeClr val="tx1"/>
                </a:solidFill>
              </a:rPr>
              <a:t>studiilor</a:t>
            </a:r>
            <a:r>
              <a:rPr lang="en-US" b="1" i="1" dirty="0">
                <a:solidFill>
                  <a:schemeClr val="tx1"/>
                </a:solidFill>
              </a:rPr>
              <a:t> :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err="1">
                <a:solidFill>
                  <a:schemeClr val="tx1"/>
                </a:solidFill>
              </a:rPr>
              <a:t>Absolvenţii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învăţământului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profesional</a:t>
            </a:r>
            <a:r>
              <a:rPr lang="en-US" dirty="0">
                <a:solidFill>
                  <a:schemeClr val="tx1"/>
                </a:solidFill>
              </a:rPr>
              <a:t> care </a:t>
            </a:r>
            <a:r>
              <a:rPr lang="en-US" dirty="0" err="1">
                <a:solidFill>
                  <a:schemeClr val="tx1"/>
                </a:solidFill>
              </a:rPr>
              <a:t>promovează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examenul</a:t>
            </a:r>
            <a:r>
              <a:rPr lang="en-US" dirty="0">
                <a:solidFill>
                  <a:schemeClr val="tx1"/>
                </a:solidFill>
              </a:rPr>
              <a:t> de </a:t>
            </a:r>
            <a:r>
              <a:rPr lang="en-US" dirty="0" err="1">
                <a:solidFill>
                  <a:schemeClr val="tx1"/>
                </a:solidFill>
              </a:rPr>
              <a:t>certificare</a:t>
            </a:r>
            <a:r>
              <a:rPr lang="en-US" dirty="0">
                <a:solidFill>
                  <a:schemeClr val="tx1"/>
                </a:solidFill>
              </a:rPr>
              <a:t> a </a:t>
            </a:r>
            <a:r>
              <a:rPr lang="en-US" dirty="0" err="1">
                <a:solidFill>
                  <a:schemeClr val="tx1"/>
                </a:solidFill>
              </a:rPr>
              <a:t>calificării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profesionale</a:t>
            </a:r>
            <a:r>
              <a:rPr lang="en-US" dirty="0">
                <a:solidFill>
                  <a:schemeClr val="tx1"/>
                </a:solidFill>
              </a:rPr>
              <a:t> pot continua </a:t>
            </a:r>
            <a:r>
              <a:rPr lang="en-US" dirty="0" err="1">
                <a:solidFill>
                  <a:schemeClr val="tx1"/>
                </a:solidFill>
              </a:rPr>
              <a:t>studiile</a:t>
            </a:r>
            <a:r>
              <a:rPr lang="en-US" dirty="0">
                <a:solidFill>
                  <a:schemeClr val="tx1"/>
                </a:solidFill>
              </a:rPr>
              <a:t> ÎN CLASA A XI-A A ÎNVĂŢĂMÂNTULUI LICEAL, </a:t>
            </a:r>
            <a:r>
              <a:rPr lang="en-US" dirty="0" err="1">
                <a:solidFill>
                  <a:schemeClr val="tx1"/>
                </a:solidFill>
              </a:rPr>
              <a:t>în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condiţiile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legii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şi</a:t>
            </a:r>
            <a:r>
              <a:rPr lang="en-US" dirty="0">
                <a:solidFill>
                  <a:schemeClr val="tx1"/>
                </a:solidFill>
              </a:rPr>
              <a:t> ale </a:t>
            </a:r>
            <a:r>
              <a:rPr lang="en-US" dirty="0" err="1">
                <a:solidFill>
                  <a:schemeClr val="tx1"/>
                </a:solidFill>
              </a:rPr>
              <a:t>reglementărilor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specifice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stabilite</a:t>
            </a:r>
            <a:r>
              <a:rPr lang="en-US" dirty="0">
                <a:solidFill>
                  <a:schemeClr val="tx1"/>
                </a:solidFill>
              </a:rPr>
              <a:t> de </a:t>
            </a:r>
            <a:r>
              <a:rPr lang="en-US" dirty="0" err="1">
                <a:solidFill>
                  <a:schemeClr val="tx1"/>
                </a:solidFill>
              </a:rPr>
              <a:t>Ministerul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Educaţiei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o-RO" dirty="0">
                <a:solidFill>
                  <a:schemeClr val="tx1"/>
                </a:solidFill>
              </a:rPr>
              <a:t>și Cercetării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14642" y="4391891"/>
            <a:ext cx="7760084" cy="191192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dirty="0" err="1">
                <a:solidFill>
                  <a:srgbClr val="FF0000"/>
                </a:solidFill>
              </a:rPr>
              <a:t>Vă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aşteptăm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dirty="0" err="1">
                <a:solidFill>
                  <a:srgbClr val="FF0000"/>
                </a:solidFill>
              </a:rPr>
              <a:t>să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deveniţi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colegii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noştri</a:t>
            </a:r>
            <a:r>
              <a:rPr lang="en-US" dirty="0">
                <a:solidFill>
                  <a:srgbClr val="FF0000"/>
                </a:solidFill>
              </a:rPr>
              <a:t> !</a:t>
            </a:r>
          </a:p>
          <a:p>
            <a:pPr algn="ctr"/>
            <a:r>
              <a:rPr lang="en-US" dirty="0" err="1">
                <a:solidFill>
                  <a:srgbClr val="FF0000"/>
                </a:solidFill>
              </a:rPr>
              <a:t>Alăturati-vă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unei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echipe</a:t>
            </a:r>
            <a:r>
              <a:rPr lang="en-US" dirty="0">
                <a:solidFill>
                  <a:srgbClr val="FF0000"/>
                </a:solidFill>
              </a:rPr>
              <a:t> de </a:t>
            </a:r>
            <a:r>
              <a:rPr lang="en-US" dirty="0" err="1">
                <a:solidFill>
                  <a:srgbClr val="FF0000"/>
                </a:solidFill>
              </a:rPr>
              <a:t>dascăli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și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elevi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pentru</a:t>
            </a:r>
            <a:r>
              <a:rPr lang="en-US" dirty="0">
                <a:solidFill>
                  <a:srgbClr val="FF0000"/>
                </a:solidFill>
              </a:rPr>
              <a:t> a </a:t>
            </a:r>
            <a:r>
              <a:rPr lang="en-US" dirty="0" err="1">
                <a:solidFill>
                  <a:srgbClr val="FF0000"/>
                </a:solidFill>
              </a:rPr>
              <a:t>deveni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viitori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profesioniști</a:t>
            </a:r>
            <a:r>
              <a:rPr lang="en-US" dirty="0">
                <a:solidFill>
                  <a:srgbClr val="FF0000"/>
                </a:solidFill>
              </a:rPr>
              <a:t>!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0765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</TotalTime>
  <Words>368</Words>
  <Application>Microsoft Office PowerPoint</Application>
  <PresentationFormat>Widescreen</PresentationFormat>
  <Paragraphs>30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Courier New</vt:lpstr>
      <vt:lpstr>Segoe UI</vt:lpstr>
      <vt:lpstr>Tahoma</vt:lpstr>
      <vt:lpstr>Trebuchet MS</vt:lpstr>
      <vt:lpstr>Wingdings</vt:lpstr>
      <vt:lpstr>Wingdings 3</vt:lpstr>
      <vt:lpstr>Facet</vt:lpstr>
      <vt:lpstr>Oferta Liceului Tehnologic Mârșa pentru învățământul profesional de stat</vt:lpstr>
      <vt:lpstr>Alege profilul:  - Ospătar (chelner), vânzător în unități de alimentație (cod 599) și vei promova turismul în zona Țara Oltului.  - Mecanic auto (cod 527) – dobandirea de competențe profesionale în service-uri autorizate.</vt:lpstr>
      <vt:lpstr>PowerPoint Presentation</vt:lpstr>
      <vt:lpstr>Stagiile de practică se vor efectua la pensiunile, restaurantele și unitățile de alimentație publică din zonă</vt:lpstr>
      <vt:lpstr>Stagii de practică efectuate în service-uri autorizate!</vt:lpstr>
      <vt:lpstr>Alătură-te echipei noastre de elevi și profesori și participă cu noi la diverse activități! </vt:lpstr>
      <vt:lpstr>PowerPoint Presentation</vt:lpstr>
      <vt:lpstr>PowerPoint Presentation</vt:lpstr>
      <vt:lpstr>Continuarea studiilor :  Absolvenţii învăţământului profesional care promovează examenul de certificare a calificării profesionale pot continua studiile ÎN CLASA A XI-A A ÎNVĂŢĂMÂNTULUI LICEAL, în condiţiile legii şi ale reglementărilor specifice stabilite de Ministerul Educaţiei și Cercetării.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Cosmin Pitariu</cp:lastModifiedBy>
  <cp:revision>16</cp:revision>
  <dcterms:created xsi:type="dcterms:W3CDTF">2020-06-15T11:27:31Z</dcterms:created>
  <dcterms:modified xsi:type="dcterms:W3CDTF">2020-06-16T13:57:30Z</dcterms:modified>
</cp:coreProperties>
</file>